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60" r:id="rId3"/>
    <p:sldId id="261" r:id="rId4"/>
    <p:sldId id="263" r:id="rId5"/>
    <p:sldId id="264" r:id="rId6"/>
    <p:sldId id="265" r:id="rId7"/>
    <p:sldId id="266" r:id="rId8"/>
    <p:sldId id="267" r:id="rId9"/>
    <p:sldId id="279" r:id="rId10"/>
    <p:sldId id="280" r:id="rId11"/>
    <p:sldId id="268" r:id="rId12"/>
    <p:sldId id="281" r:id="rId13"/>
  </p:sldIdLst>
  <p:sldSz cx="9144000" cy="5143500" type="screen16x9"/>
  <p:notesSz cx="6858000" cy="9144000"/>
  <p:embeddedFontLst>
    <p:embeddedFont>
      <p:font typeface="Mangal" panose="02040503050203030202" pitchFamily="18"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4B19A2F-4B5E-4347-B372-410E373C5BFE}">
  <a:tblStyle styleId="{F4B19A2F-4B5E-4347-B372-410E373C5BF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569" autoAdjust="0"/>
  </p:normalViewPr>
  <p:slideViewPr>
    <p:cSldViewPr snapToGrid="0" snapToObjects="1">
      <p:cViewPr varScale="1">
        <p:scale>
          <a:sx n="38" d="100"/>
          <a:sy n="38" d="100"/>
        </p:scale>
        <p:origin x="-231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634899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This is the life legacy project</a:t>
            </a:r>
            <a:r>
              <a:rPr lang="en-US" baseline="0" dirty="0" smtClean="0"/>
              <a:t> training presented by me </a:t>
            </a:r>
            <a:r>
              <a:rPr lang="en-US" baseline="0" dirty="0" err="1" smtClean="0"/>
              <a:t>brooke</a:t>
            </a:r>
            <a:r>
              <a:rPr lang="en-US" baseline="0" dirty="0" smtClean="0"/>
              <a:t> Rodriguez</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If it seems that your patient is becoming over whelmed</a:t>
            </a:r>
            <a:r>
              <a:rPr lang="en-US" baseline="0" dirty="0" smtClean="0"/>
              <a:t> with the project ask them, and slow the pace, if it still </a:t>
            </a:r>
            <a:r>
              <a:rPr lang="en-US" baseline="0" dirty="0" err="1" smtClean="0"/>
              <a:t>conts</a:t>
            </a:r>
            <a:r>
              <a:rPr lang="en-US" baseline="0" dirty="0" smtClean="0"/>
              <a:t> maybe stop for a </a:t>
            </a:r>
            <a:r>
              <a:rPr lang="en-US" baseline="0" dirty="0" smtClean="0"/>
              <a:t>while or all together. </a:t>
            </a:r>
            <a:r>
              <a:rPr lang="en-US" baseline="0" dirty="0" smtClean="0"/>
              <a:t>You are all trained to know your patients </a:t>
            </a:r>
            <a:r>
              <a:rPr lang="en-US" baseline="0" dirty="0" smtClean="0"/>
              <a:t>attitudes, so </a:t>
            </a:r>
            <a:r>
              <a:rPr lang="en-US" baseline="0" dirty="0" smtClean="0"/>
              <a:t>you will know </a:t>
            </a:r>
            <a:r>
              <a:rPr lang="en-US" baseline="0" dirty="0" smtClean="0"/>
              <a:t>what's </a:t>
            </a:r>
            <a:r>
              <a:rPr lang="en-US" baseline="0" dirty="0" smtClean="0"/>
              <a:t>best and if the project should </a:t>
            </a:r>
            <a:r>
              <a:rPr lang="en-US" baseline="0" dirty="0" err="1" smtClean="0"/>
              <a:t>cont</a:t>
            </a:r>
            <a:r>
              <a:rPr lang="en-US" baseline="0" dirty="0" smtClean="0"/>
              <a:t> or not.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There are templates for all the projects</a:t>
            </a:r>
            <a:r>
              <a:rPr lang="en-US" baseline="0" dirty="0" smtClean="0"/>
              <a:t> on </a:t>
            </a:r>
            <a:r>
              <a:rPr lang="en-US" baseline="0" dirty="0" smtClean="0"/>
              <a:t>USBs</a:t>
            </a:r>
            <a:r>
              <a:rPr lang="en-US" baseline="0" dirty="0" smtClean="0"/>
              <a:t>. For all the projects there is certain paper to print them out on. For the all about me and the memories </a:t>
            </a:r>
            <a:r>
              <a:rPr lang="en-US" baseline="0" dirty="0" smtClean="0"/>
              <a:t>photobook </a:t>
            </a:r>
            <a:r>
              <a:rPr lang="en-US" baseline="0" dirty="0" smtClean="0"/>
              <a:t>there are clear </a:t>
            </a:r>
            <a:r>
              <a:rPr lang="en-US" baseline="0" dirty="0" smtClean="0"/>
              <a:t>folders </a:t>
            </a:r>
            <a:r>
              <a:rPr lang="en-US" baseline="0" dirty="0" smtClean="0"/>
              <a:t>to put them in and for the dear friends and family there are envelopes.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the time to complete a</a:t>
            </a:r>
            <a:r>
              <a:rPr lang="en-US" baseline="0" dirty="0" smtClean="0"/>
              <a:t> project with your patient! Everyone at Mission Hospice thanks you for giving your time for </a:t>
            </a:r>
            <a:r>
              <a:rPr lang="en-US" baseline="0" smtClean="0"/>
              <a:t>the patients. </a:t>
            </a:r>
          </a:p>
          <a:p>
            <a:endParaRPr lang="en-US" dirty="0" smtClean="0"/>
          </a:p>
          <a:p>
            <a:r>
              <a:rPr lang="en-US" dirty="0" smtClean="0"/>
              <a:t>Also </a:t>
            </a:r>
            <a:r>
              <a:rPr lang="en-US" dirty="0" smtClean="0"/>
              <a:t>if you want</a:t>
            </a:r>
            <a:r>
              <a:rPr lang="en-US" baseline="0" dirty="0" smtClean="0"/>
              <a:t> to learn more about structured life reviews research dignity therapy by </a:t>
            </a:r>
            <a:r>
              <a:rPr lang="en-US" baseline="0" dirty="0" err="1" smtClean="0"/>
              <a:t>harvey</a:t>
            </a:r>
            <a:r>
              <a:rPr lang="en-US" baseline="0" dirty="0" smtClean="0"/>
              <a:t> max </a:t>
            </a:r>
            <a:r>
              <a:rPr lang="en-US" baseline="0" dirty="0" err="1" smtClean="0"/>
              <a:t>chochinov</a:t>
            </a:r>
            <a:r>
              <a:rPr lang="en-US" baseline="0" dirty="0" smtClean="0"/>
              <a:t>. </a:t>
            </a:r>
            <a:endParaRPr lang="en-US" dirty="0"/>
          </a:p>
        </p:txBody>
      </p:sp>
    </p:spTree>
    <p:extLst>
      <p:ext uri="{BB962C8B-B14F-4D97-AF65-F5344CB8AC3E}">
        <p14:creationId xmlns:p14="http://schemas.microsoft.com/office/powerpoint/2010/main" val="53590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Life Legacy was created to give patients a clearer understanding of the significance of their life. We want to validate their accomplishments, help to overcome their fears and failures, and be of support through the process of forgiveness.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Life Legacy has integrated a shortened version of a Structured Life Review and Reminiscence Therapy. </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 Structured Life Review is typically done over several sessions and chronological from birth to present with the summarization and evaluation of the patient’s life (</a:t>
            </a:r>
            <a:r>
              <a:rPr lang="en-US" sz="1100" kern="1200" dirty="0" err="1" smtClean="0">
                <a:solidFill>
                  <a:schemeClr val="tx1"/>
                </a:solidFill>
                <a:effectLst/>
                <a:latin typeface="+mn-lt"/>
                <a:ea typeface="+mn-ea"/>
                <a:cs typeface="+mn-cs"/>
              </a:rPr>
              <a:t>Haight</a:t>
            </a:r>
            <a:r>
              <a:rPr lang="en-US" sz="1100" kern="1200" dirty="0" smtClean="0">
                <a:solidFill>
                  <a:schemeClr val="tx1"/>
                </a:solidFill>
                <a:effectLst/>
                <a:latin typeface="+mn-lt"/>
                <a:ea typeface="+mn-ea"/>
                <a:cs typeface="+mn-cs"/>
              </a:rPr>
              <a:t> &amp; </a:t>
            </a:r>
            <a:r>
              <a:rPr lang="en-US" sz="1100" kern="1200" dirty="0" err="1" smtClean="0">
                <a:solidFill>
                  <a:schemeClr val="tx1"/>
                </a:solidFill>
                <a:effectLst/>
                <a:latin typeface="+mn-lt"/>
                <a:ea typeface="+mn-ea"/>
                <a:cs typeface="+mn-cs"/>
              </a:rPr>
              <a:t>Haight</a:t>
            </a:r>
            <a:r>
              <a:rPr lang="en-US" sz="1100" kern="1200" dirty="0" smtClean="0">
                <a:solidFill>
                  <a:schemeClr val="tx1"/>
                </a:solidFill>
                <a:effectLst/>
                <a:latin typeface="+mn-lt"/>
                <a:ea typeface="+mn-ea"/>
                <a:cs typeface="+mn-cs"/>
              </a:rPr>
              <a:t>, 2007). </a:t>
            </a:r>
          </a:p>
          <a:p>
            <a:r>
              <a:rPr lang="en-US" sz="1100" kern="1200" dirty="0" smtClean="0">
                <a:solidFill>
                  <a:schemeClr val="tx1"/>
                </a:solidFill>
                <a:effectLst/>
                <a:latin typeface="+mn-lt"/>
                <a:ea typeface="+mn-ea"/>
                <a:cs typeface="+mn-cs"/>
              </a:rPr>
              <a:t>Reminiscence Therapy is an informal discussion with the patient about past activities, experiences, and events and typically involves tangible props. This therapy is often done within groups (Woods et al., 2005)</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There is a lot of research on Structured Life Reviews and Reminiscence Therapy that state the benefits to patients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in palliative care,</a:t>
            </a:r>
            <a:r>
              <a:rPr lang="en-US" sz="1100" kern="1200" baseline="0" dirty="0" smtClean="0">
                <a:solidFill>
                  <a:schemeClr val="tx1"/>
                </a:solidFill>
                <a:effectLst/>
                <a:latin typeface="+mn-lt"/>
                <a:ea typeface="+mn-ea"/>
                <a:cs typeface="+mn-cs"/>
              </a:rPr>
              <a:t> such as reduced depression and existential concerns. But </a:t>
            </a:r>
            <a:r>
              <a:rPr lang="en-US" sz="1100" kern="1200" dirty="0" smtClean="0">
                <a:solidFill>
                  <a:schemeClr val="tx1"/>
                </a:solidFill>
                <a:effectLst/>
                <a:latin typeface="+mn-lt"/>
                <a:ea typeface="+mn-ea"/>
                <a:cs typeface="+mn-cs"/>
              </a:rPr>
              <a:t>Because this training does not go in-depth enough to fully train a you all, we cannot say the Life Legacy project will prove beneficial for every patient.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We do know that most patient’s enjoy sharing their stories and would love to have it put in writing to give their loved ones. </a:t>
            </a:r>
          </a:p>
          <a:p>
            <a:r>
              <a:rPr lang="en-US" sz="1100" kern="1200" dirty="0" smtClean="0">
                <a:solidFill>
                  <a:schemeClr val="tx1"/>
                </a:solidFill>
                <a:effectLst/>
                <a:latin typeface="+mn-lt"/>
                <a:ea typeface="+mn-ea"/>
                <a:cs typeface="+mn-cs"/>
              </a:rPr>
              <a:t>If all we do is help a patient to relive memories and leave something for their families to cherish forever, than we have succeeded.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And</a:t>
            </a:r>
            <a:r>
              <a:rPr lang="en-US" sz="1100" kern="1200" baseline="0" dirty="0" smtClean="0">
                <a:solidFill>
                  <a:schemeClr val="tx1"/>
                </a:solidFill>
                <a:effectLst/>
                <a:latin typeface="+mn-lt"/>
                <a:ea typeface="+mn-ea"/>
                <a:cs typeface="+mn-cs"/>
              </a:rPr>
              <a:t> lastly </a:t>
            </a:r>
            <a:r>
              <a:rPr lang="en-US" sz="1100" kern="1200" dirty="0" smtClean="0">
                <a:solidFill>
                  <a:schemeClr val="tx1"/>
                </a:solidFill>
                <a:effectLst/>
                <a:latin typeface="+mn-lt"/>
                <a:ea typeface="+mn-ea"/>
                <a:cs typeface="+mn-cs"/>
              </a:rPr>
              <a:t>Your role in this experience with the patient is to be present, listen, and help them relive their memories and feelings.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Appropriate patients,</a:t>
            </a:r>
            <a:r>
              <a:rPr lang="en-US" baseline="0" dirty="0" smtClean="0"/>
              <a:t> not all patients are going to be appropriate for this project. Its pretty obvious that if a patient is showing </a:t>
            </a:r>
            <a:r>
              <a:rPr lang="en-US" baseline="0" dirty="0" smtClean="0"/>
              <a:t>signs </a:t>
            </a:r>
            <a:r>
              <a:rPr lang="en-US" baseline="0" dirty="0" smtClean="0"/>
              <a:t>of actively dying we </a:t>
            </a:r>
            <a:r>
              <a:rPr lang="en-US" baseline="0" dirty="0" smtClean="0"/>
              <a:t>wouldn't </a:t>
            </a:r>
            <a:r>
              <a:rPr lang="en-US" baseline="0" dirty="0" smtClean="0"/>
              <a:t>be trying </a:t>
            </a:r>
            <a:r>
              <a:rPr lang="en-US" baseline="0" dirty="0" smtClean="0"/>
              <a:t>to get </a:t>
            </a:r>
            <a:r>
              <a:rPr lang="en-US" baseline="0" dirty="0" smtClean="0"/>
              <a:t>them to share life </a:t>
            </a:r>
            <a:r>
              <a:rPr lang="en-US" baseline="0" dirty="0" smtClean="0"/>
              <a:t>stories. Also, </a:t>
            </a:r>
            <a:r>
              <a:rPr lang="en-US" baseline="0" dirty="0" smtClean="0"/>
              <a:t>if the patient is cognitively impaired it would be very hard to get accurate </a:t>
            </a:r>
            <a:r>
              <a:rPr lang="en-US" baseline="0" dirty="0" smtClean="0"/>
              <a:t>stories, </a:t>
            </a:r>
            <a:r>
              <a:rPr lang="en-US" baseline="0" dirty="0" smtClean="0"/>
              <a:t>as well as </a:t>
            </a:r>
            <a:r>
              <a:rPr lang="en-US" baseline="0" dirty="0" smtClean="0"/>
              <a:t>it may </a:t>
            </a:r>
            <a:r>
              <a:rPr lang="en-US" baseline="0" dirty="0" smtClean="0"/>
              <a:t>cause unneeded stress to the patients trying to remember facts. </a:t>
            </a:r>
          </a:p>
          <a:p>
            <a:pPr lvl="0">
              <a:spcBef>
                <a:spcPts val="0"/>
              </a:spcBef>
              <a:buNone/>
            </a:pPr>
            <a:endParaRPr lang="en-US" baseline="0" dirty="0" smtClean="0"/>
          </a:p>
          <a:p>
            <a:pPr lvl="0">
              <a:spcBef>
                <a:spcPts val="0"/>
              </a:spcBef>
              <a:buNone/>
            </a:pPr>
            <a:r>
              <a:rPr lang="en-US" baseline="0" dirty="0" smtClean="0"/>
              <a:t>With that being said there was a patient that had glioblastoma of the brain and it was very therapeutic for him to write letters to his loved ones and they </a:t>
            </a:r>
            <a:r>
              <a:rPr lang="en-US" baseline="0" dirty="0" err="1" smtClean="0"/>
              <a:t>didn</a:t>
            </a:r>
            <a:r>
              <a:rPr lang="mr-IN" baseline="0" dirty="0" smtClean="0"/>
              <a:t>’</a:t>
            </a:r>
            <a:r>
              <a:rPr lang="en-US" baseline="0" dirty="0" smtClean="0"/>
              <a:t>t all make sense, but it served a purpose. And then there was a patient that was completely competent had amazing stories of escaping </a:t>
            </a:r>
            <a:r>
              <a:rPr lang="en-US" baseline="0" dirty="0" smtClean="0"/>
              <a:t>enemy </a:t>
            </a:r>
            <a:r>
              <a:rPr lang="en-US" baseline="0" dirty="0" smtClean="0"/>
              <a:t>in WWII received the bronze star, but he did not want anything written about him or his story. </a:t>
            </a:r>
          </a:p>
          <a:p>
            <a:pPr lvl="0">
              <a:spcBef>
                <a:spcPts val="0"/>
              </a:spcBef>
              <a:buNone/>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You are trained to assess your patient’s needs and well being, we trust that you will be able to decide whether your patient is a good candidate. If you have questions or concerns contact the volunteer coordinator.</a:t>
            </a:r>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Before beginning any project with the</a:t>
            </a:r>
            <a:r>
              <a:rPr lang="en-US" baseline="0" dirty="0" smtClean="0"/>
              <a:t> patient a consent form will need to be signed by the patient or person responsible. Like everything within Mission, everything shared is confidential. Pictures must be transported in an envelope, or if scanned on the phone or computer must be deleted after used. </a:t>
            </a:r>
            <a:r>
              <a:rPr lang="en-US" baseline="0" dirty="0" smtClean="0"/>
              <a:t>Recordings </a:t>
            </a:r>
            <a:r>
              <a:rPr lang="en-US" baseline="0" dirty="0" smtClean="0"/>
              <a:t>must be deleted </a:t>
            </a:r>
            <a:r>
              <a:rPr lang="en-US" baseline="0" dirty="0" smtClean="0"/>
              <a:t>and </a:t>
            </a:r>
            <a:r>
              <a:rPr lang="en-US" baseline="0" dirty="0" smtClean="0"/>
              <a:t>anything saved on an </a:t>
            </a:r>
            <a:r>
              <a:rPr lang="en-US" baseline="0" dirty="0" err="1" smtClean="0"/>
              <a:t>usb</a:t>
            </a:r>
            <a:r>
              <a:rPr lang="en-US" baseline="0" dirty="0" smtClean="0"/>
              <a:t> must be deleted. Also if personal USBs are used they must be password protected.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There are three projects within Life Legacy:</a:t>
            </a:r>
          </a:p>
          <a:p>
            <a:r>
              <a:rPr lang="en-US" sz="1100" kern="1200" dirty="0" smtClean="0">
                <a:solidFill>
                  <a:schemeClr val="tx1"/>
                </a:solidFill>
                <a:effectLst/>
                <a:latin typeface="+mn-lt"/>
                <a:ea typeface="+mn-ea"/>
                <a:cs typeface="+mn-cs"/>
              </a:rPr>
              <a:t>All About Me</a:t>
            </a:r>
          </a:p>
          <a:p>
            <a:r>
              <a:rPr lang="en-US" sz="1100" kern="1200" dirty="0" smtClean="0">
                <a:solidFill>
                  <a:schemeClr val="tx1"/>
                </a:solidFill>
                <a:effectLst/>
                <a:latin typeface="+mn-lt"/>
                <a:ea typeface="+mn-ea"/>
                <a:cs typeface="+mn-cs"/>
              </a:rPr>
              <a:t>Dear Friends and Family </a:t>
            </a:r>
          </a:p>
          <a:p>
            <a:r>
              <a:rPr lang="en-US" sz="1100" kern="1200" dirty="0" smtClean="0">
                <a:solidFill>
                  <a:schemeClr val="tx1"/>
                </a:solidFill>
                <a:effectLst/>
                <a:latin typeface="+mn-lt"/>
                <a:ea typeface="+mn-ea"/>
                <a:cs typeface="+mn-cs"/>
              </a:rPr>
              <a:t>Memories Photo Book</a:t>
            </a:r>
          </a:p>
          <a:p>
            <a:r>
              <a:rPr lang="en-US" sz="1100" b="1" kern="1200" dirty="0" smtClean="0">
                <a:solidFill>
                  <a:schemeClr val="tx1"/>
                </a:solidFill>
                <a:effectLst/>
                <a:latin typeface="+mn-lt"/>
                <a:ea typeface="+mn-ea"/>
                <a:cs typeface="+mn-cs"/>
              </a:rPr>
              <a:t>All about me</a:t>
            </a:r>
            <a:r>
              <a:rPr lang="en-US" sz="1100" kern="1200" dirty="0" smtClean="0">
                <a:solidFill>
                  <a:schemeClr val="tx1"/>
                </a:solidFill>
                <a:effectLst/>
                <a:latin typeface="+mn-lt"/>
                <a:ea typeface="+mn-ea"/>
                <a:cs typeface="+mn-cs"/>
              </a:rPr>
              <a:t> is a list of questions the patient gets to choose from to answer. </a:t>
            </a:r>
          </a:p>
          <a:p>
            <a:r>
              <a:rPr lang="en-US" sz="1100" b="1" kern="1200" dirty="0" smtClean="0">
                <a:solidFill>
                  <a:schemeClr val="tx1"/>
                </a:solidFill>
                <a:effectLst/>
                <a:latin typeface="+mn-lt"/>
                <a:ea typeface="+mn-ea"/>
                <a:cs typeface="+mn-cs"/>
              </a:rPr>
              <a:t>Dear Friends and Family </a:t>
            </a:r>
            <a:r>
              <a:rPr lang="en-US" sz="1100" kern="1200" dirty="0" smtClean="0">
                <a:solidFill>
                  <a:schemeClr val="tx1"/>
                </a:solidFill>
                <a:effectLst/>
                <a:latin typeface="+mn-lt"/>
                <a:ea typeface="+mn-ea"/>
                <a:cs typeface="+mn-cs"/>
              </a:rPr>
              <a:t>is a letter template created by Stanford Medicine addressed to the patients’ loved ones. </a:t>
            </a:r>
          </a:p>
          <a:p>
            <a:r>
              <a:rPr lang="en-US" sz="1100" b="1" kern="1200" dirty="0" smtClean="0">
                <a:solidFill>
                  <a:schemeClr val="tx1"/>
                </a:solidFill>
                <a:effectLst/>
                <a:latin typeface="+mn-lt"/>
                <a:ea typeface="+mn-ea"/>
                <a:cs typeface="+mn-cs"/>
              </a:rPr>
              <a:t>Memories Photo Book </a:t>
            </a:r>
            <a:r>
              <a:rPr lang="en-US" sz="1100" kern="1200" dirty="0" smtClean="0">
                <a:solidFill>
                  <a:schemeClr val="tx1"/>
                </a:solidFill>
                <a:effectLst/>
                <a:latin typeface="+mn-lt"/>
                <a:ea typeface="+mn-ea"/>
                <a:cs typeface="+mn-cs"/>
              </a:rPr>
              <a:t>is a scrapbook with the patients’ most cherished photos.</a:t>
            </a:r>
          </a:p>
          <a:p>
            <a:pPr lvl="0" rt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All about </a:t>
            </a:r>
            <a:r>
              <a:rPr lang="en-US" dirty="0" smtClean="0"/>
              <a:t>me</a:t>
            </a:r>
            <a:r>
              <a:rPr lang="en-US" baseline="0" dirty="0" smtClean="0"/>
              <a:t> </a:t>
            </a:r>
            <a:r>
              <a:rPr lang="en-US" dirty="0" smtClean="0"/>
              <a:t>consists</a:t>
            </a:r>
            <a:r>
              <a:rPr lang="en-US" baseline="0" dirty="0" smtClean="0"/>
              <a:t> </a:t>
            </a:r>
            <a:r>
              <a:rPr lang="en-US" baseline="0" dirty="0" smtClean="0"/>
              <a:t>of a patient choosing off a list of questions to answer or just tell about important memories or </a:t>
            </a:r>
            <a:r>
              <a:rPr lang="en-US" baseline="0" dirty="0" smtClean="0"/>
              <a:t>experiences in </a:t>
            </a:r>
            <a:r>
              <a:rPr lang="en-US" baseline="0" dirty="0" smtClean="0"/>
              <a:t>their life. Help them to bring those memories back to life. The questions are listed in life stages, and they </a:t>
            </a:r>
            <a:r>
              <a:rPr lang="en-US" baseline="0" dirty="0" smtClean="0"/>
              <a:t>can choose </a:t>
            </a:r>
            <a:r>
              <a:rPr lang="en-US" baseline="0" dirty="0" smtClean="0"/>
              <a:t>a theme or just free </a:t>
            </a:r>
            <a:r>
              <a:rPr lang="en-US" baseline="0" dirty="0" smtClean="0"/>
              <a:t>flow. </a:t>
            </a:r>
            <a:r>
              <a:rPr lang="en-US" baseline="0" dirty="0" smtClean="0"/>
              <a:t>If they are not offering a lot of information </a:t>
            </a:r>
            <a:r>
              <a:rPr lang="en-US" baseline="0" dirty="0" smtClean="0"/>
              <a:t>ask them open ended questions i.e. </a:t>
            </a:r>
            <a:r>
              <a:rPr lang="en-US" baseline="0" dirty="0" smtClean="0"/>
              <a:t>how the experience felt, what were the inspirations or consequences from that experience, what did they learn from it, how they feel now </a:t>
            </a:r>
            <a:r>
              <a:rPr lang="en-US" baseline="0" dirty="0" smtClean="0"/>
              <a:t>about </a:t>
            </a:r>
            <a:r>
              <a:rPr lang="en-US" baseline="0" dirty="0" smtClean="0"/>
              <a:t>that memory. </a:t>
            </a:r>
            <a:endParaRPr lang="en-US" baseline="0" dirty="0" smtClean="0"/>
          </a:p>
          <a:p>
            <a:pPr lvl="0" rtl="0">
              <a:spcBef>
                <a:spcPts val="0"/>
              </a:spcBef>
              <a:buNone/>
            </a:pPr>
            <a:endParaRPr lang="en-US" baseline="0" dirty="0" smtClean="0"/>
          </a:p>
          <a:p>
            <a:pPr lvl="0" rtl="0">
              <a:spcBef>
                <a:spcPts val="0"/>
              </a:spcBef>
              <a:buNone/>
            </a:pPr>
            <a:r>
              <a:rPr lang="en-US" baseline="0" dirty="0" smtClean="0"/>
              <a:t>When you're </a:t>
            </a:r>
            <a:r>
              <a:rPr lang="en-US" baseline="0" dirty="0" smtClean="0"/>
              <a:t>finished they can name their life story. </a:t>
            </a:r>
            <a:r>
              <a:rPr lang="en-US" baseline="0" dirty="0" smtClean="0"/>
              <a:t>Give it a name that summarizes their life or simply just their own name.</a:t>
            </a:r>
          </a:p>
          <a:p>
            <a:pPr lvl="0" rtl="0">
              <a:spcBef>
                <a:spcPts val="0"/>
              </a:spcBef>
              <a:buNone/>
            </a:pPr>
            <a:endParaRPr lang="en-US" baseline="0" dirty="0" smtClean="0"/>
          </a:p>
          <a:p>
            <a:pPr lvl="0" rtl="0">
              <a:spcBef>
                <a:spcPts val="0"/>
              </a:spcBef>
              <a:buNone/>
            </a:pPr>
            <a:r>
              <a:rPr lang="en-US" baseline="0" dirty="0" smtClean="0"/>
              <a:t>If you for some reason you are not comfortable completing the project after it has been started please let the volunteer coordinator know.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Stanford Medicine created a letter template to give all individuals an opportunity to complete the seven vital tasks of a life review:</a:t>
            </a:r>
          </a:p>
          <a:p>
            <a:pPr lvl="0"/>
            <a:r>
              <a:rPr lang="en-US" sz="1100" kern="1200" dirty="0" smtClean="0">
                <a:solidFill>
                  <a:schemeClr val="tx1"/>
                </a:solidFill>
                <a:effectLst/>
                <a:latin typeface="+mn-lt"/>
                <a:ea typeface="+mn-ea"/>
                <a:cs typeface="+mn-cs"/>
              </a:rPr>
              <a:t>Acknowledge the important people in your life</a:t>
            </a:r>
          </a:p>
          <a:p>
            <a:pPr lvl="0"/>
            <a:r>
              <a:rPr lang="en-US" sz="1100" kern="1200" dirty="0" smtClean="0">
                <a:solidFill>
                  <a:schemeClr val="tx1"/>
                </a:solidFill>
                <a:effectLst/>
                <a:latin typeface="+mn-lt"/>
                <a:ea typeface="+mn-ea"/>
                <a:cs typeface="+mn-cs"/>
              </a:rPr>
              <a:t>Remember treasured moments from your life</a:t>
            </a:r>
          </a:p>
          <a:p>
            <a:pPr lvl="0"/>
            <a:r>
              <a:rPr lang="en-US" sz="1100" kern="1200" dirty="0" smtClean="0">
                <a:solidFill>
                  <a:schemeClr val="tx1"/>
                </a:solidFill>
                <a:effectLst/>
                <a:latin typeface="+mn-lt"/>
                <a:ea typeface="+mn-ea"/>
                <a:cs typeface="+mn-cs"/>
              </a:rPr>
              <a:t>Apologize to those you love if you’ve hurt them</a:t>
            </a:r>
          </a:p>
          <a:p>
            <a:pPr lvl="0"/>
            <a:r>
              <a:rPr lang="en-US" sz="1100" kern="1200" dirty="0" smtClean="0">
                <a:solidFill>
                  <a:schemeClr val="tx1"/>
                </a:solidFill>
                <a:effectLst/>
                <a:latin typeface="+mn-lt"/>
                <a:ea typeface="+mn-ea"/>
                <a:cs typeface="+mn-cs"/>
              </a:rPr>
              <a:t>Forgive those who have hurt you</a:t>
            </a:r>
          </a:p>
          <a:p>
            <a:pPr lvl="0"/>
            <a:r>
              <a:rPr lang="en-US" sz="1100" kern="1200" dirty="0" smtClean="0">
                <a:solidFill>
                  <a:schemeClr val="tx1"/>
                </a:solidFill>
                <a:effectLst/>
                <a:latin typeface="+mn-lt"/>
                <a:ea typeface="+mn-ea"/>
                <a:cs typeface="+mn-cs"/>
              </a:rPr>
              <a:t>Express the gratitude for all the care and love you have received</a:t>
            </a:r>
          </a:p>
          <a:p>
            <a:pPr lvl="0"/>
            <a:r>
              <a:rPr lang="en-US" sz="1100" kern="1200" dirty="0" smtClean="0">
                <a:solidFill>
                  <a:schemeClr val="tx1"/>
                </a:solidFill>
                <a:effectLst/>
                <a:latin typeface="+mn-lt"/>
                <a:ea typeface="+mn-ea"/>
                <a:cs typeface="+mn-cs"/>
              </a:rPr>
              <a:t>Tell your friends and family how much you love them</a:t>
            </a:r>
          </a:p>
          <a:p>
            <a:pPr lvl="0"/>
            <a:r>
              <a:rPr lang="en-US" sz="1100" kern="1200" dirty="0" smtClean="0">
                <a:solidFill>
                  <a:schemeClr val="tx1"/>
                </a:solidFill>
                <a:effectLst/>
                <a:latin typeface="+mn-lt"/>
                <a:ea typeface="+mn-ea"/>
                <a:cs typeface="+mn-cs"/>
              </a:rPr>
              <a:t>Take a moment to say “goodbye”</a:t>
            </a:r>
          </a:p>
          <a:p>
            <a:pPr lvl="0"/>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On </a:t>
            </a:r>
            <a:r>
              <a:rPr lang="en-US" sz="1100" kern="1200" dirty="0" smtClean="0">
                <a:solidFill>
                  <a:schemeClr val="tx1"/>
                </a:solidFill>
                <a:effectLst/>
                <a:latin typeface="+mn-lt"/>
                <a:ea typeface="+mn-ea"/>
                <a:cs typeface="+mn-cs"/>
              </a:rPr>
              <a:t>the web site they give you templates in several different languages as</a:t>
            </a:r>
            <a:r>
              <a:rPr lang="en-US" sz="1100" kern="1200" baseline="0" dirty="0" smtClean="0">
                <a:solidFill>
                  <a:schemeClr val="tx1"/>
                </a:solidFill>
                <a:effectLst/>
                <a:latin typeface="+mn-lt"/>
                <a:ea typeface="+mn-ea"/>
                <a:cs typeface="+mn-cs"/>
              </a:rPr>
              <a:t> well.</a:t>
            </a:r>
            <a:endParaRPr lang="en-US" sz="1100" kern="1200" dirty="0" smtClean="0">
              <a:solidFill>
                <a:schemeClr val="tx1"/>
              </a:solidFill>
              <a:effectLst/>
              <a:latin typeface="+mn-lt"/>
              <a:ea typeface="+mn-ea"/>
              <a:cs typeface="+mn-cs"/>
            </a:endParaRPr>
          </a:p>
          <a:p>
            <a:pPr lvl="0" rtl="0">
              <a:spcBef>
                <a:spcPts val="0"/>
              </a:spcBef>
              <a:buNone/>
            </a:pPr>
            <a:endParaRPr lang="en-US" dirty="0" smtClean="0"/>
          </a:p>
          <a:p>
            <a:pPr lvl="0" rtl="0">
              <a:spcBef>
                <a:spcPts val="0"/>
              </a:spcBef>
              <a:buNone/>
            </a:pPr>
            <a:r>
              <a:rPr lang="en-US" dirty="0" smtClean="0"/>
              <a:t>This is only a simple</a:t>
            </a:r>
            <a:r>
              <a:rPr lang="en-US" baseline="0" dirty="0" smtClean="0"/>
              <a:t> way to complete a letter to loved ones, if the patient would rather write a letter on their own to their loved ones assist them in that. </a:t>
            </a:r>
          </a:p>
          <a:p>
            <a:pPr lvl="0" rtl="0">
              <a:spcBef>
                <a:spcPts val="0"/>
              </a:spcBef>
              <a:buNone/>
            </a:pPr>
            <a:r>
              <a:rPr lang="en-US" baseline="0" dirty="0" smtClean="0"/>
              <a:t>You would want to also write in past or present tense depending when the patient would want to give their loved ones their letters.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r>
              <a:rPr lang="en-US" sz="1100" kern="1200" dirty="0" smtClean="0">
                <a:solidFill>
                  <a:schemeClr val="tx1"/>
                </a:solidFill>
                <a:effectLst/>
                <a:latin typeface="+mn-lt"/>
                <a:ea typeface="+mn-ea"/>
                <a:cs typeface="+mn-cs"/>
              </a:rPr>
              <a:t>This is a</a:t>
            </a:r>
            <a:r>
              <a:rPr lang="en-US" sz="1100" kern="1200" baseline="0" dirty="0" smtClean="0">
                <a:solidFill>
                  <a:schemeClr val="tx1"/>
                </a:solidFill>
                <a:effectLst/>
                <a:latin typeface="+mn-lt"/>
                <a:ea typeface="+mn-ea"/>
                <a:cs typeface="+mn-cs"/>
              </a:rPr>
              <a:t> scrapbook of the patients most treasured moments or favorite photographs. They can make it a themed book like their favorite vacations or just random photos. When getting their photos cans questions like:</a:t>
            </a:r>
          </a:p>
          <a:p>
            <a:pPr lvl="0"/>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Who </a:t>
            </a:r>
            <a:r>
              <a:rPr lang="en-US" sz="1100" kern="1200" dirty="0" smtClean="0">
                <a:solidFill>
                  <a:schemeClr val="tx1"/>
                </a:solidFill>
                <a:effectLst/>
                <a:latin typeface="+mn-lt"/>
                <a:ea typeface="+mn-ea"/>
                <a:cs typeface="+mn-cs"/>
              </a:rPr>
              <a:t>is in the picture</a:t>
            </a:r>
          </a:p>
          <a:p>
            <a:pPr lvl="0"/>
            <a:r>
              <a:rPr lang="en-US" sz="1100" kern="1200" dirty="0" smtClean="0">
                <a:solidFill>
                  <a:schemeClr val="tx1"/>
                </a:solidFill>
                <a:effectLst/>
                <a:latin typeface="+mn-lt"/>
                <a:ea typeface="+mn-ea"/>
                <a:cs typeface="+mn-cs"/>
              </a:rPr>
              <a:t>When was it taken</a:t>
            </a:r>
          </a:p>
          <a:p>
            <a:pPr lvl="0"/>
            <a:r>
              <a:rPr lang="en-US" sz="1100" kern="1200" dirty="0" smtClean="0">
                <a:solidFill>
                  <a:schemeClr val="tx1"/>
                </a:solidFill>
                <a:effectLst/>
                <a:latin typeface="+mn-lt"/>
                <a:ea typeface="+mn-ea"/>
                <a:cs typeface="+mn-cs"/>
              </a:rPr>
              <a:t>Where was it taken</a:t>
            </a:r>
          </a:p>
          <a:p>
            <a:pPr lvl="0"/>
            <a:r>
              <a:rPr lang="en-US" sz="1100" kern="1200" dirty="0" smtClean="0">
                <a:solidFill>
                  <a:schemeClr val="tx1"/>
                </a:solidFill>
                <a:effectLst/>
                <a:latin typeface="+mn-lt"/>
                <a:ea typeface="+mn-ea"/>
                <a:cs typeface="+mn-cs"/>
              </a:rPr>
              <a:t>What were they doing</a:t>
            </a:r>
          </a:p>
          <a:p>
            <a:pPr lvl="0"/>
            <a:r>
              <a:rPr lang="en-US" sz="1100" kern="1200" dirty="0" smtClean="0">
                <a:solidFill>
                  <a:schemeClr val="tx1"/>
                </a:solidFill>
                <a:effectLst/>
                <a:latin typeface="+mn-lt"/>
                <a:ea typeface="+mn-ea"/>
                <a:cs typeface="+mn-cs"/>
              </a:rPr>
              <a:t>What was the weather like </a:t>
            </a:r>
          </a:p>
          <a:p>
            <a:pPr lvl="0"/>
            <a:r>
              <a:rPr lang="en-US" sz="1100" kern="1200" dirty="0" smtClean="0">
                <a:solidFill>
                  <a:schemeClr val="tx1"/>
                </a:solidFill>
                <a:effectLst/>
                <a:latin typeface="+mn-lt"/>
                <a:ea typeface="+mn-ea"/>
                <a:cs typeface="+mn-cs"/>
              </a:rPr>
              <a:t>What were their feelings during that time</a:t>
            </a:r>
          </a:p>
          <a:p>
            <a:pPr lvl="0" rtl="0">
              <a:spcBef>
                <a:spcPts val="0"/>
              </a:spcBef>
              <a:buNone/>
            </a:pPr>
            <a:endParaRPr lang="en-US" dirty="0" smtClean="0"/>
          </a:p>
          <a:p>
            <a:pPr lvl="0" rtl="0">
              <a:spcBef>
                <a:spcPts val="0"/>
              </a:spcBef>
              <a:buNone/>
            </a:pPr>
            <a:r>
              <a:rPr lang="en-US" dirty="0" smtClean="0"/>
              <a:t>A lot of time patients have albums full of photos that</a:t>
            </a:r>
            <a:r>
              <a:rPr lang="en-US" baseline="0" dirty="0" smtClean="0"/>
              <a:t> no one looks at this could be an easy way to put together their most cherished ones and talk about them. </a:t>
            </a:r>
          </a:p>
          <a:p>
            <a:pPr lvl="0" rtl="0">
              <a:spcBef>
                <a:spcPts val="0"/>
              </a:spcBef>
              <a:buNone/>
            </a:pPr>
            <a:endParaRPr lang="en-US" baseline="0" dirty="0" smtClean="0"/>
          </a:p>
          <a:p>
            <a:pPr lvl="0" rtl="0">
              <a:spcBef>
                <a:spcPts val="0"/>
              </a:spcBef>
              <a:buNone/>
            </a:pPr>
            <a:r>
              <a:rPr lang="en-US" baseline="0" dirty="0" smtClean="0"/>
              <a:t>Let them title their book!</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So this </a:t>
            </a:r>
            <a:r>
              <a:rPr lang="en-US" dirty="0" err="1" smtClean="0"/>
              <a:t>doesn</a:t>
            </a:r>
            <a:r>
              <a:rPr lang="mr-IN" dirty="0" smtClean="0"/>
              <a:t>’</a:t>
            </a:r>
            <a:r>
              <a:rPr lang="en-US" dirty="0" smtClean="0"/>
              <a:t>t totally affect this </a:t>
            </a:r>
            <a:r>
              <a:rPr lang="en-US" dirty="0" smtClean="0"/>
              <a:t>project, because </a:t>
            </a:r>
            <a:r>
              <a:rPr lang="en-US" dirty="0" smtClean="0"/>
              <a:t>if the patient </a:t>
            </a:r>
            <a:r>
              <a:rPr lang="en-US" dirty="0" err="1" smtClean="0"/>
              <a:t>doesn</a:t>
            </a:r>
            <a:r>
              <a:rPr lang="mr-IN" dirty="0" smtClean="0"/>
              <a:t>’</a:t>
            </a:r>
            <a:r>
              <a:rPr lang="en-US" dirty="0" smtClean="0"/>
              <a:t>t want to talk about their illness or the end</a:t>
            </a:r>
            <a:r>
              <a:rPr lang="en-US" baseline="0" dirty="0" smtClean="0"/>
              <a:t> of life you will have known that by this point being their volunteer. </a:t>
            </a:r>
            <a:r>
              <a:rPr lang="en-US" baseline="0" dirty="0" smtClean="0"/>
              <a:t>Also, the patient is choosing what they want to talk about so they wouldn’t choose questions they were comfortable answering. But some </a:t>
            </a:r>
            <a:r>
              <a:rPr lang="en-US" baseline="0" dirty="0" smtClean="0"/>
              <a:t>cultures don</a:t>
            </a:r>
            <a:r>
              <a:rPr lang="mr-IN" baseline="0" dirty="0" smtClean="0"/>
              <a:t>’</a:t>
            </a:r>
            <a:r>
              <a:rPr lang="en-US" baseline="0" dirty="0" smtClean="0"/>
              <a:t>t talk about them being sick, or some people only focus on the positive aspects in life. Let the patient lead the way.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19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19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1999"/>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699"/>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799" cy="1541999"/>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410112" y="1595775"/>
            <a:ext cx="6321599" cy="3002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319500" y="1846803"/>
            <a:ext cx="2807999" cy="2806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199" cy="3835499"/>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199" cy="1318199"/>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799"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099" cy="1538399"/>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099" cy="10715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599" cy="3002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1999"/>
          </a:xfrm>
          <a:prstGeom prst="rect">
            <a:avLst/>
          </a:prstGeom>
        </p:spPr>
        <p:txBody>
          <a:bodyPr lIns="91425" tIns="91425" rIns="91425" bIns="91425" anchor="t" anchorCtr="0">
            <a:noAutofit/>
          </a:bodyPr>
          <a:lstStyle/>
          <a:p>
            <a:pPr lvl="0" rtl="0">
              <a:spcBef>
                <a:spcPts val="0"/>
              </a:spcBef>
              <a:buNone/>
            </a:pPr>
            <a:r>
              <a:rPr lang="en" dirty="0"/>
              <a:t>Life </a:t>
            </a:r>
            <a:r>
              <a:rPr lang="en" dirty="0" smtClean="0"/>
              <a:t>Legacy</a:t>
            </a:r>
            <a:r>
              <a:rPr lang="en-US" dirty="0" smtClean="0"/>
              <a:t> Project</a:t>
            </a:r>
            <a:endParaRPr lang="en" dirty="0"/>
          </a:p>
        </p:txBody>
      </p:sp>
      <p:sp>
        <p:nvSpPr>
          <p:cNvPr id="73" name="Shape 73"/>
          <p:cNvSpPr txBox="1">
            <a:spLocks noGrp="1"/>
          </p:cNvSpPr>
          <p:nvPr>
            <p:ph type="subTitle" idx="1"/>
          </p:nvPr>
        </p:nvSpPr>
        <p:spPr>
          <a:xfrm>
            <a:off x="2390266" y="3238450"/>
            <a:ext cx="6331500" cy="1241699"/>
          </a:xfrm>
          <a:prstGeom prst="rect">
            <a:avLst/>
          </a:prstGeom>
        </p:spPr>
        <p:txBody>
          <a:bodyPr lIns="91425" tIns="91425" rIns="91425" bIns="91425" anchor="b" anchorCtr="0">
            <a:noAutofit/>
          </a:bodyPr>
          <a:lstStyle/>
          <a:p>
            <a:pPr lvl="0">
              <a:spcBef>
                <a:spcPts val="0"/>
              </a:spcBef>
              <a:buNone/>
            </a:pPr>
            <a:r>
              <a:rPr lang="en" sz="2400"/>
              <a:t>Presented by: Brooke Rodriguez, MSWi</a:t>
            </a:r>
          </a:p>
          <a:p>
            <a:pPr lvl="0" rtl="0">
              <a:spcBef>
                <a:spcPts val="0"/>
              </a:spcBef>
              <a:buNone/>
            </a:pPr>
            <a:r>
              <a:rPr lang="en" sz="2400"/>
              <a:t>February 16, 2007</a:t>
            </a:r>
          </a:p>
        </p:txBody>
      </p:sp>
      <p:pic>
        <p:nvPicPr>
          <p:cNvPr id="75" name="Shape 75" descr="3.png"/>
          <p:cNvPicPr preferRelativeResize="0"/>
          <p:nvPr/>
        </p:nvPicPr>
        <p:blipFill rotWithShape="1">
          <a:blip r:embed="rId3">
            <a:alphaModFix/>
          </a:blip>
          <a:srcRect b="3775"/>
          <a:stretch/>
        </p:blipFill>
        <p:spPr>
          <a:xfrm>
            <a:off x="3143073" y="1535425"/>
            <a:ext cx="4145275" cy="19944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subTitle" idx="1"/>
          </p:nvPr>
        </p:nvSpPr>
        <p:spPr>
          <a:xfrm>
            <a:off x="265500" y="653700"/>
            <a:ext cx="4045199" cy="3836099"/>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r>
              <a:rPr lang="en-US" sz="3000" b="1" dirty="0" smtClean="0">
                <a:solidFill>
                  <a:schemeClr val="dk1"/>
                </a:solidFill>
              </a:rPr>
              <a:t>Overwhelmed</a:t>
            </a:r>
            <a:r>
              <a:rPr lang="mr-IN" sz="3000" b="1" dirty="0" smtClean="0">
                <a:solidFill>
                  <a:schemeClr val="dk1"/>
                </a:solidFill>
              </a:rPr>
              <a:t>…</a:t>
            </a:r>
            <a:endParaRPr lang="en" sz="3000" b="1" dirty="0">
              <a:solidFill>
                <a:schemeClr val="dk1"/>
              </a:solidFill>
            </a:endParaRPr>
          </a:p>
          <a:p>
            <a:pPr lvl="0" algn="l" rtl="0">
              <a:lnSpc>
                <a:spcPct val="115000"/>
              </a:lnSpc>
              <a:spcBef>
                <a:spcPts val="0"/>
              </a:spcBef>
              <a:spcAft>
                <a:spcPts val="1600"/>
              </a:spcAft>
              <a:buNone/>
            </a:pPr>
            <a:r>
              <a:rPr lang="en-US" sz="1800" dirty="0" smtClean="0"/>
              <a:t>Ask the patient</a:t>
            </a:r>
          </a:p>
          <a:p>
            <a:pPr lvl="0" algn="l" rtl="0">
              <a:lnSpc>
                <a:spcPct val="115000"/>
              </a:lnSpc>
              <a:spcBef>
                <a:spcPts val="0"/>
              </a:spcBef>
              <a:spcAft>
                <a:spcPts val="1600"/>
              </a:spcAft>
              <a:buNone/>
            </a:pPr>
            <a:r>
              <a:rPr lang="en-US" sz="1800" dirty="0" smtClean="0"/>
              <a:t>Slow down</a:t>
            </a:r>
          </a:p>
          <a:p>
            <a:pPr lvl="0" algn="l" rtl="0">
              <a:lnSpc>
                <a:spcPct val="115000"/>
              </a:lnSpc>
              <a:spcBef>
                <a:spcPts val="0"/>
              </a:spcBef>
              <a:spcAft>
                <a:spcPts val="1600"/>
              </a:spcAft>
              <a:buNone/>
            </a:pPr>
            <a:r>
              <a:rPr lang="en-US" sz="1800" dirty="0" smtClean="0"/>
              <a:t>Stop </a:t>
            </a:r>
          </a:p>
          <a:p>
            <a:pPr lvl="0" algn="l" rtl="0">
              <a:lnSpc>
                <a:spcPct val="115000"/>
              </a:lnSpc>
              <a:spcBef>
                <a:spcPts val="0"/>
              </a:spcBef>
              <a:spcAft>
                <a:spcPts val="1600"/>
              </a:spcAft>
              <a:buNone/>
            </a:pPr>
            <a:endParaRPr lang="en" sz="1800" dirty="0"/>
          </a:p>
        </p:txBody>
      </p:sp>
      <p:pic>
        <p:nvPicPr>
          <p:cNvPr id="3" name="Picture 2" descr="1.jpg"/>
          <p:cNvPicPr>
            <a:picLocks noChangeAspect="1"/>
          </p:cNvPicPr>
          <p:nvPr/>
        </p:nvPicPr>
        <p:blipFill rotWithShape="1">
          <a:blip r:embed="rId3">
            <a:extLst>
              <a:ext uri="{28A0092B-C50C-407E-A947-70E740481C1C}">
                <a14:useLocalDpi xmlns:a14="http://schemas.microsoft.com/office/drawing/2010/main" val="0"/>
              </a:ext>
            </a:extLst>
          </a:blip>
          <a:srcRect l="7384" t="2197" r="6757" b="2443"/>
          <a:stretch/>
        </p:blipFill>
        <p:spPr>
          <a:xfrm>
            <a:off x="5530151" y="879957"/>
            <a:ext cx="2980082" cy="33098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886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a:spLocks noGrp="1"/>
          </p:cNvSpPr>
          <p:nvPr>
            <p:ph type="title"/>
          </p:nvPr>
        </p:nvSpPr>
        <p:spPr>
          <a:xfrm>
            <a:off x="283103" y="712140"/>
            <a:ext cx="6244199" cy="3835499"/>
          </a:xfrm>
          <a:prstGeom prst="rect">
            <a:avLst/>
          </a:prstGeom>
        </p:spPr>
        <p:txBody>
          <a:bodyPr lIns="91425" tIns="91425" rIns="91425" bIns="91425" anchor="t" anchorCtr="0">
            <a:noAutofit/>
          </a:bodyPr>
          <a:lstStyle/>
          <a:p>
            <a:pPr lvl="0" rtl="0">
              <a:spcBef>
                <a:spcPts val="0"/>
              </a:spcBef>
              <a:spcAft>
                <a:spcPts val="1000"/>
              </a:spcAft>
              <a:buNone/>
            </a:pPr>
            <a:r>
              <a:rPr lang="en-US" sz="4200" dirty="0" smtClean="0">
                <a:solidFill>
                  <a:schemeClr val="accent5"/>
                </a:solidFill>
              </a:rPr>
              <a:t>Finalizing the Projects</a:t>
            </a:r>
            <a:endParaRPr lang="en" sz="4200" dirty="0">
              <a:solidFill>
                <a:schemeClr val="accent5"/>
              </a:solidFill>
            </a:endParaRPr>
          </a:p>
          <a:p>
            <a:pPr lvl="0" rtl="0">
              <a:spcBef>
                <a:spcPts val="0"/>
              </a:spcBef>
              <a:spcAft>
                <a:spcPts val="1000"/>
              </a:spcAft>
              <a:buNone/>
            </a:pPr>
            <a:r>
              <a:rPr lang="en-US" sz="2100" b="0" dirty="0" err="1" smtClean="0"/>
              <a:t>Edit..Edit</a:t>
            </a:r>
            <a:r>
              <a:rPr lang="mr-IN" sz="2100" b="0" dirty="0" smtClean="0"/>
              <a:t>…</a:t>
            </a:r>
            <a:r>
              <a:rPr lang="en-US" sz="2100" b="0" dirty="0" smtClean="0"/>
              <a:t>Edit</a:t>
            </a:r>
            <a:br>
              <a:rPr lang="en-US" sz="2100" b="0" dirty="0" smtClean="0"/>
            </a:br>
            <a:r>
              <a:rPr lang="en-US" sz="2100" b="0" dirty="0"/>
              <a:t/>
            </a:r>
            <a:br>
              <a:rPr lang="en-US" sz="2100" b="0" dirty="0"/>
            </a:br>
            <a:r>
              <a:rPr lang="en-US" sz="2100" b="0" dirty="0" smtClean="0"/>
              <a:t>Templates</a:t>
            </a:r>
            <a:br>
              <a:rPr lang="en-US" sz="2100" b="0" dirty="0" smtClean="0"/>
            </a:br>
            <a:r>
              <a:rPr lang="en-US" sz="2100" b="0" dirty="0"/>
              <a:t/>
            </a:r>
            <a:br>
              <a:rPr lang="en-US" sz="2100" b="0" dirty="0"/>
            </a:br>
            <a:r>
              <a:rPr lang="en-US" sz="2100" b="0" dirty="0" smtClean="0"/>
              <a:t>All About Me/Memories Photo Book</a:t>
            </a:r>
            <a:br>
              <a:rPr lang="en-US" sz="2100" b="0" dirty="0" smtClean="0"/>
            </a:br>
            <a:r>
              <a:rPr lang="en-US" sz="2100" b="0" dirty="0"/>
              <a:t/>
            </a:r>
            <a:br>
              <a:rPr lang="en-US" sz="2100" b="0" dirty="0"/>
            </a:br>
            <a:r>
              <a:rPr lang="en-US" sz="2100" b="0" dirty="0" smtClean="0"/>
              <a:t>Dear Friends and Family</a:t>
            </a:r>
            <a:endParaRPr lang="en" sz="2100" b="0" dirty="0"/>
          </a:p>
          <a:p>
            <a:pPr lvl="0" rtl="0">
              <a:spcBef>
                <a:spcPts val="0"/>
              </a:spcBef>
              <a:spcAft>
                <a:spcPts val="1000"/>
              </a:spcAft>
              <a:buNone/>
            </a:pPr>
            <a:endParaRPr sz="2100" dirty="0"/>
          </a:p>
        </p:txBody>
      </p:sp>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268" y="1499639"/>
            <a:ext cx="2871216"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557" y="712140"/>
            <a:ext cx="6244199" cy="3835499"/>
          </a:xfrm>
        </p:spPr>
        <p:txBody>
          <a:bodyPr/>
          <a:lstStyle/>
          <a:p>
            <a:pPr algn="ctr"/>
            <a:r>
              <a:rPr lang="en-US" dirty="0" smtClean="0"/>
              <a:t>Thank You!</a:t>
            </a:r>
            <a:endParaRPr lang="en-US" dirty="0"/>
          </a:p>
        </p:txBody>
      </p:sp>
    </p:spTree>
    <p:extLst>
      <p:ext uri="{BB962C8B-B14F-4D97-AF65-F5344CB8AC3E}">
        <p14:creationId xmlns:p14="http://schemas.microsoft.com/office/powerpoint/2010/main" val="81816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83098" y="712150"/>
            <a:ext cx="8622299" cy="3835499"/>
          </a:xfrm>
          <a:prstGeom prst="rect">
            <a:avLst/>
          </a:prstGeom>
        </p:spPr>
        <p:txBody>
          <a:bodyPr lIns="91425" tIns="91425" rIns="91425" bIns="91425" anchor="t" anchorCtr="0">
            <a:noAutofit/>
          </a:bodyPr>
          <a:lstStyle/>
          <a:p>
            <a:pPr lvl="0" rtl="0">
              <a:spcBef>
                <a:spcPts val="0"/>
              </a:spcBef>
              <a:spcAft>
                <a:spcPts val="1000"/>
              </a:spcAft>
              <a:buNone/>
            </a:pPr>
            <a:r>
              <a:rPr lang="en-US" dirty="0" smtClean="0">
                <a:solidFill>
                  <a:schemeClr val="accent5"/>
                </a:solidFill>
              </a:rPr>
              <a:t>Life Legacy </a:t>
            </a:r>
            <a:r>
              <a:rPr lang="en-US" dirty="0" smtClean="0"/>
              <a:t>Introduction</a:t>
            </a:r>
            <a:endParaRPr lang="en" dirty="0"/>
          </a:p>
          <a:p>
            <a:pPr lvl="0" rtl="0">
              <a:spcBef>
                <a:spcPts val="0"/>
              </a:spcBef>
              <a:spcAft>
                <a:spcPts val="1000"/>
              </a:spcAft>
              <a:buNone/>
            </a:pPr>
            <a:r>
              <a:rPr lang="en-US" sz="2400" b="0" dirty="0" smtClean="0"/>
              <a:t>Why it was created</a:t>
            </a:r>
            <a:br>
              <a:rPr lang="en-US" sz="2400" b="0" dirty="0" smtClean="0"/>
            </a:br>
            <a:r>
              <a:rPr lang="en-US" sz="2400" b="0" dirty="0" smtClean="0"/>
              <a:t/>
            </a:r>
            <a:br>
              <a:rPr lang="en-US" sz="2400" b="0" dirty="0" smtClean="0"/>
            </a:br>
            <a:r>
              <a:rPr lang="en-US" sz="2400" b="0" dirty="0" smtClean="0"/>
              <a:t>What it involves</a:t>
            </a:r>
            <a:br>
              <a:rPr lang="en-US" sz="2400" b="0" dirty="0" smtClean="0"/>
            </a:br>
            <a:r>
              <a:rPr lang="en-US" sz="2400" b="0" dirty="0" smtClean="0"/>
              <a:t/>
            </a:r>
            <a:br>
              <a:rPr lang="en-US" sz="2400" b="0" dirty="0" smtClean="0"/>
            </a:br>
            <a:r>
              <a:rPr lang="en-US" sz="2400" b="0" dirty="0" smtClean="0"/>
              <a:t>Benefits</a:t>
            </a:r>
            <a:br>
              <a:rPr lang="en-US" sz="2400" b="0" dirty="0" smtClean="0"/>
            </a:br>
            <a:r>
              <a:rPr lang="en-US" sz="2400" b="0" dirty="0" smtClean="0"/>
              <a:t/>
            </a:r>
            <a:br>
              <a:rPr lang="en-US" sz="2400" b="0" dirty="0" smtClean="0"/>
            </a:br>
            <a:r>
              <a:rPr lang="en-US" sz="2400" b="0" dirty="0" smtClean="0"/>
              <a:t>Your role </a:t>
            </a:r>
            <a:endParaRPr lang="en" sz="2400" b="0" dirty="0"/>
          </a:p>
        </p:txBody>
      </p:sp>
      <p:grpSp>
        <p:nvGrpSpPr>
          <p:cNvPr id="105" name="Shape 105"/>
          <p:cNvGrpSpPr/>
          <p:nvPr/>
        </p:nvGrpSpPr>
        <p:grpSpPr>
          <a:xfrm>
            <a:off x="4930135" y="2464034"/>
            <a:ext cx="4063301" cy="2537075"/>
            <a:chOff x="6803275" y="395362"/>
            <a:chExt cx="2212049" cy="2537075"/>
          </a:xfrm>
        </p:grpSpPr>
        <p:pic>
          <p:nvPicPr>
            <p:cNvPr id="106" name="Shape 106"/>
            <p:cNvPicPr preferRelativeResize="0"/>
            <p:nvPr/>
          </p:nvPicPr>
          <p:blipFill>
            <a:blip r:embed="rId3">
              <a:alphaModFix/>
            </a:blip>
            <a:stretch>
              <a:fillRect/>
            </a:stretch>
          </p:blipFill>
          <p:spPr>
            <a:xfrm>
              <a:off x="6803275" y="427444"/>
              <a:ext cx="2212049" cy="2504993"/>
            </a:xfrm>
            <a:prstGeom prst="rect">
              <a:avLst/>
            </a:prstGeom>
            <a:noFill/>
            <a:ln>
              <a:noFill/>
            </a:ln>
          </p:spPr>
        </p:pic>
        <p:pic>
          <p:nvPicPr>
            <p:cNvPr id="107" name="Shape 107" descr="Piece of duct tape sticking a note to the slide"/>
            <p:cNvPicPr preferRelativeResize="0"/>
            <p:nvPr/>
          </p:nvPicPr>
          <p:blipFill rotWithShape="1">
            <a:blip r:embed="rId4">
              <a:alphaModFix/>
            </a:blip>
            <a:srcRect l="9244" t="5926" r="2118" b="10011"/>
            <a:stretch/>
          </p:blipFill>
          <p:spPr>
            <a:xfrm rot="154826">
              <a:off x="7370662" y="419418"/>
              <a:ext cx="1077272" cy="382686"/>
            </a:xfrm>
            <a:prstGeom prst="rect">
              <a:avLst/>
            </a:prstGeom>
            <a:noFill/>
            <a:ln>
              <a:noFill/>
            </a:ln>
          </p:spPr>
        </p:pic>
        <p:sp>
          <p:nvSpPr>
            <p:cNvPr id="108" name="Shape 108"/>
            <p:cNvSpPr txBox="1"/>
            <p:nvPr/>
          </p:nvSpPr>
          <p:spPr>
            <a:xfrm>
              <a:off x="6944800" y="684230"/>
              <a:ext cx="1929000" cy="2003999"/>
            </a:xfrm>
            <a:prstGeom prst="rect">
              <a:avLst/>
            </a:prstGeom>
            <a:noFill/>
            <a:ln>
              <a:noFill/>
            </a:ln>
          </p:spPr>
          <p:txBody>
            <a:bodyPr lIns="91425" tIns="91425" rIns="91425" bIns="91425" anchor="t" anchorCtr="0">
              <a:noAutofit/>
            </a:bodyPr>
            <a:lstStyle/>
            <a:p>
              <a:pPr lvl="0" rtl="0">
                <a:spcBef>
                  <a:spcPts val="0"/>
                </a:spcBef>
                <a:spcAft>
                  <a:spcPts val="800"/>
                </a:spcAft>
                <a:buClr>
                  <a:schemeClr val="dk2"/>
                </a:buClr>
                <a:buFont typeface="Arial"/>
                <a:buNone/>
              </a:pPr>
              <a:r>
                <a:rPr lang="en-US" b="1" dirty="0" smtClean="0">
                  <a:solidFill>
                    <a:schemeClr val="dk1"/>
                  </a:solidFill>
                  <a:latin typeface="Raleway"/>
                  <a:ea typeface="Raleway"/>
                  <a:cs typeface="Raleway"/>
                  <a:sym typeface="Raleway"/>
                </a:rPr>
                <a:t>SLR: </a:t>
              </a:r>
              <a:r>
                <a:rPr lang="en-US" dirty="0" smtClean="0">
                  <a:solidFill>
                    <a:schemeClr val="dk2"/>
                  </a:solidFill>
                  <a:latin typeface="Raleway"/>
                  <a:ea typeface="Raleway"/>
                  <a:cs typeface="Raleway"/>
                  <a:sym typeface="Raleway"/>
                </a:rPr>
                <a:t>typically done over several sessions and chronological from birth to present with the summarization and evaluation of the patient’s life </a:t>
              </a:r>
              <a:endParaRPr lang="en" dirty="0">
                <a:solidFill>
                  <a:schemeClr val="dk2"/>
                </a:solidFill>
                <a:latin typeface="Raleway"/>
                <a:ea typeface="Raleway"/>
                <a:cs typeface="Raleway"/>
                <a:sym typeface="Raleway"/>
              </a:endParaRPr>
            </a:p>
            <a:p>
              <a:pPr lvl="0" rtl="0">
                <a:spcBef>
                  <a:spcPts val="0"/>
                </a:spcBef>
                <a:spcAft>
                  <a:spcPts val="800"/>
                </a:spcAft>
                <a:buNone/>
              </a:pPr>
              <a:r>
                <a:rPr lang="en-US" b="1" dirty="0">
                  <a:solidFill>
                    <a:schemeClr val="dk1"/>
                  </a:solidFill>
                  <a:latin typeface="Raleway"/>
                  <a:ea typeface="Raleway"/>
                  <a:cs typeface="Raleway"/>
                  <a:sym typeface="Raleway"/>
                </a:rPr>
                <a:t>RT: </a:t>
              </a:r>
              <a:r>
                <a:rPr lang="en-US" dirty="0" smtClean="0">
                  <a:solidFill>
                    <a:schemeClr val="dk2"/>
                  </a:solidFill>
                  <a:latin typeface="Raleway"/>
                  <a:ea typeface="Raleway"/>
                  <a:cs typeface="Raleway"/>
                  <a:sym typeface="Raleway"/>
                </a:rPr>
                <a:t>an informal discussion with the patient about past activities, experiences, and events. Typically involves tangible props and often done in groups. </a:t>
              </a:r>
              <a:endParaRPr lang="en" dirty="0">
                <a:solidFill>
                  <a:schemeClr val="dk2"/>
                </a:solidFill>
                <a:latin typeface="Raleway"/>
                <a:ea typeface="Raleway"/>
                <a:cs typeface="Raleway"/>
                <a:sym typeface="Raleway"/>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65500" y="1912650"/>
            <a:ext cx="4045199" cy="1318199"/>
          </a:xfrm>
          <a:prstGeom prst="rect">
            <a:avLst/>
          </a:prstGeom>
        </p:spPr>
        <p:txBody>
          <a:bodyPr lIns="91425" tIns="91425" rIns="91425" bIns="91425" anchor="ctr" anchorCtr="0">
            <a:noAutofit/>
          </a:bodyPr>
          <a:lstStyle/>
          <a:p>
            <a:pPr lvl="0" algn="l">
              <a:spcBef>
                <a:spcPts val="0"/>
              </a:spcBef>
              <a:buNone/>
            </a:pPr>
            <a:r>
              <a:rPr lang="en-US" dirty="0" smtClean="0"/>
              <a:t>Appropriate Patients</a:t>
            </a:r>
            <a:endParaRPr lang="en" sz="2400" b="0" dirty="0">
              <a:solidFill>
                <a:schemeClr val="dk2"/>
              </a:solidFill>
            </a:endParaRPr>
          </a:p>
        </p:txBody>
      </p:sp>
      <p:sp>
        <p:nvSpPr>
          <p:cNvPr id="2" name="TextBox 1"/>
          <p:cNvSpPr txBox="1"/>
          <p:nvPr/>
        </p:nvSpPr>
        <p:spPr>
          <a:xfrm>
            <a:off x="4710129" y="1268528"/>
            <a:ext cx="4080111" cy="2862322"/>
          </a:xfrm>
          <a:prstGeom prst="rect">
            <a:avLst/>
          </a:prstGeom>
          <a:noFill/>
        </p:spPr>
        <p:txBody>
          <a:bodyPr wrap="square" rtlCol="0">
            <a:spAutoFit/>
          </a:bodyPr>
          <a:lstStyle/>
          <a:p>
            <a:r>
              <a:rPr lang="en-US" sz="3600" dirty="0" smtClean="0">
                <a:solidFill>
                  <a:schemeClr val="bg1"/>
                </a:solidFill>
                <a:latin typeface="Apple Casual"/>
                <a:cs typeface="Apple Casual"/>
              </a:rPr>
              <a:t>Not actively dying</a:t>
            </a:r>
          </a:p>
          <a:p>
            <a:endParaRPr lang="en-US" sz="3600" dirty="0">
              <a:solidFill>
                <a:schemeClr val="bg1"/>
              </a:solidFill>
              <a:latin typeface="Apple Casual"/>
              <a:cs typeface="Apple Casual"/>
            </a:endParaRPr>
          </a:p>
          <a:p>
            <a:endParaRPr lang="en-US" sz="3600" dirty="0" smtClean="0">
              <a:solidFill>
                <a:schemeClr val="bg1"/>
              </a:solidFill>
              <a:latin typeface="Apple Casual"/>
              <a:cs typeface="Apple Casual"/>
            </a:endParaRPr>
          </a:p>
          <a:p>
            <a:r>
              <a:rPr lang="en-US" sz="3600" dirty="0" smtClean="0">
                <a:solidFill>
                  <a:schemeClr val="bg1"/>
                </a:solidFill>
                <a:latin typeface="Apple Casual"/>
                <a:cs typeface="Apple Casual"/>
              </a:rPr>
              <a:t>Not cognitively impaired</a:t>
            </a:r>
            <a:endParaRPr lang="en-US" sz="3600" dirty="0">
              <a:solidFill>
                <a:schemeClr val="bg1"/>
              </a:solidFill>
              <a:latin typeface="Apple Casual"/>
              <a:cs typeface="Apple Casu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2" name="Shape 132"/>
          <p:cNvSpPr txBox="1">
            <a:spLocks noGrp="1"/>
          </p:cNvSpPr>
          <p:nvPr>
            <p:ph type="body" idx="1"/>
          </p:nvPr>
        </p:nvSpPr>
        <p:spPr>
          <a:xfrm>
            <a:off x="4832750" y="980400"/>
            <a:ext cx="4033799" cy="3182699"/>
          </a:xfrm>
          <a:prstGeom prst="rect">
            <a:avLst/>
          </a:prstGeom>
        </p:spPr>
        <p:txBody>
          <a:bodyPr lIns="91425" tIns="91425" rIns="91425" bIns="91425" anchor="ctr" anchorCtr="0">
            <a:noAutofit/>
          </a:bodyPr>
          <a:lstStyle/>
          <a:p>
            <a:pPr lvl="0" rtl="0">
              <a:spcBef>
                <a:spcPts val="0"/>
              </a:spcBef>
              <a:spcAft>
                <a:spcPts val="1600"/>
              </a:spcAft>
              <a:buNone/>
            </a:pPr>
            <a:r>
              <a:rPr lang="en-US" sz="3000" b="1" dirty="0" smtClean="0">
                <a:solidFill>
                  <a:schemeClr val="dk1"/>
                </a:solidFill>
              </a:rPr>
              <a:t>Confidentiality </a:t>
            </a:r>
            <a:endParaRPr lang="en" sz="3000" dirty="0">
              <a:solidFill>
                <a:schemeClr val="dk1"/>
              </a:solidFill>
            </a:endParaRPr>
          </a:p>
          <a:p>
            <a:pPr lvl="0" rtl="0">
              <a:spcBef>
                <a:spcPts val="0"/>
              </a:spcBef>
              <a:spcAft>
                <a:spcPts val="1600"/>
              </a:spcAft>
              <a:buNone/>
            </a:pPr>
            <a:r>
              <a:rPr lang="en-US" sz="1800" dirty="0" smtClean="0">
                <a:solidFill>
                  <a:srgbClr val="000000"/>
                </a:solidFill>
              </a:rPr>
              <a:t>Consent form </a:t>
            </a:r>
          </a:p>
          <a:p>
            <a:pPr lvl="0" rtl="0">
              <a:spcBef>
                <a:spcPts val="0"/>
              </a:spcBef>
              <a:spcAft>
                <a:spcPts val="1600"/>
              </a:spcAft>
              <a:buNone/>
            </a:pPr>
            <a:r>
              <a:rPr lang="en-US" sz="1800" dirty="0" smtClean="0">
                <a:solidFill>
                  <a:srgbClr val="000000"/>
                </a:solidFill>
              </a:rPr>
              <a:t>Everything shared is confidential</a:t>
            </a:r>
          </a:p>
          <a:p>
            <a:pPr lvl="0" rtl="0">
              <a:spcBef>
                <a:spcPts val="0"/>
              </a:spcBef>
              <a:spcAft>
                <a:spcPts val="1600"/>
              </a:spcAft>
              <a:buNone/>
            </a:pPr>
            <a:r>
              <a:rPr lang="en-US" sz="1800" dirty="0" smtClean="0">
                <a:solidFill>
                  <a:srgbClr val="000000"/>
                </a:solidFill>
              </a:rPr>
              <a:t>Pictures or recordings must be deleted after use</a:t>
            </a:r>
          </a:p>
          <a:p>
            <a:pPr lvl="0" rtl="0">
              <a:spcBef>
                <a:spcPts val="0"/>
              </a:spcBef>
              <a:spcAft>
                <a:spcPts val="1600"/>
              </a:spcAft>
              <a:buNone/>
            </a:pPr>
            <a:r>
              <a:rPr lang="en-US" sz="1800" dirty="0" smtClean="0">
                <a:solidFill>
                  <a:srgbClr val="000000"/>
                </a:solidFill>
              </a:rPr>
              <a:t>USB drive must be password protected </a:t>
            </a:r>
            <a:endParaRPr lang="en" sz="1800" dirty="0"/>
          </a:p>
        </p:txBody>
      </p:sp>
      <p:pic>
        <p:nvPicPr>
          <p:cNvPr id="2" name="Picture 1"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91" y="1199943"/>
            <a:ext cx="4506604" cy="288986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subTitle" idx="1"/>
          </p:nvPr>
        </p:nvSpPr>
        <p:spPr>
          <a:xfrm>
            <a:off x="265500" y="653700"/>
            <a:ext cx="4045199" cy="3836099"/>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r>
              <a:rPr lang="en-US" sz="3000" b="1" dirty="0" smtClean="0">
                <a:solidFill>
                  <a:schemeClr val="dk1"/>
                </a:solidFill>
              </a:rPr>
              <a:t>The Projects</a:t>
            </a:r>
            <a:r>
              <a:rPr lang="mr-IN" sz="3000" b="1" dirty="0" smtClean="0">
                <a:solidFill>
                  <a:schemeClr val="dk1"/>
                </a:solidFill>
              </a:rPr>
              <a:t>…</a:t>
            </a:r>
            <a:endParaRPr lang="en" sz="3000" b="1" dirty="0">
              <a:solidFill>
                <a:schemeClr val="dk1"/>
              </a:solidFill>
            </a:endParaRPr>
          </a:p>
          <a:p>
            <a:pPr lvl="0" algn="l" rtl="0">
              <a:lnSpc>
                <a:spcPct val="115000"/>
              </a:lnSpc>
              <a:spcBef>
                <a:spcPts val="0"/>
              </a:spcBef>
              <a:spcAft>
                <a:spcPts val="1600"/>
              </a:spcAft>
              <a:buNone/>
            </a:pPr>
            <a:r>
              <a:rPr lang="en-US" sz="1800" dirty="0" smtClean="0"/>
              <a:t>All About Me</a:t>
            </a:r>
          </a:p>
          <a:p>
            <a:pPr lvl="0" algn="l" rtl="0">
              <a:lnSpc>
                <a:spcPct val="115000"/>
              </a:lnSpc>
              <a:spcBef>
                <a:spcPts val="0"/>
              </a:spcBef>
              <a:spcAft>
                <a:spcPts val="1600"/>
              </a:spcAft>
              <a:buNone/>
            </a:pPr>
            <a:r>
              <a:rPr lang="en-US" sz="1800" dirty="0" smtClean="0"/>
              <a:t>Dear Friends and Family       (Stanford Medical)</a:t>
            </a:r>
            <a:endParaRPr lang="en" sz="1800" dirty="0"/>
          </a:p>
          <a:p>
            <a:pPr lvl="0" algn="l" rtl="0">
              <a:lnSpc>
                <a:spcPct val="115000"/>
              </a:lnSpc>
              <a:spcBef>
                <a:spcPts val="0"/>
              </a:spcBef>
              <a:spcAft>
                <a:spcPts val="1600"/>
              </a:spcAft>
              <a:buNone/>
            </a:pPr>
            <a:r>
              <a:rPr lang="en-US" sz="1800" dirty="0" smtClean="0"/>
              <a:t>Memories Photo Book</a:t>
            </a:r>
            <a:endParaRPr lang="en" sz="1800" dirty="0"/>
          </a:p>
        </p:txBody>
      </p:sp>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673" y="463439"/>
            <a:ext cx="4366325" cy="4366325"/>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xfrm>
            <a:off x="283103" y="525752"/>
            <a:ext cx="6244199" cy="3835499"/>
          </a:xfrm>
          <a:prstGeom prst="rect">
            <a:avLst/>
          </a:prstGeom>
        </p:spPr>
        <p:txBody>
          <a:bodyPr lIns="91425" tIns="91425" rIns="91425" bIns="91425" anchor="t" anchorCtr="0">
            <a:noAutofit/>
          </a:bodyPr>
          <a:lstStyle/>
          <a:p>
            <a:pPr lvl="0" rtl="0">
              <a:spcBef>
                <a:spcPts val="0"/>
              </a:spcBef>
              <a:buNone/>
            </a:pPr>
            <a:r>
              <a:rPr lang="en-US" dirty="0" smtClean="0"/>
              <a:t>All About Me</a:t>
            </a:r>
            <a:br>
              <a:rPr lang="en-US" dirty="0" smtClean="0"/>
            </a:br>
            <a:r>
              <a:rPr lang="en-US" dirty="0" smtClean="0"/>
              <a:t/>
            </a:r>
            <a:br>
              <a:rPr lang="en-US" dirty="0" smtClean="0"/>
            </a:br>
            <a:r>
              <a:rPr lang="en-US" sz="1600" dirty="0" smtClean="0"/>
              <a:t>Patient will answer questions</a:t>
            </a:r>
            <a:br>
              <a:rPr lang="en-US" sz="1600" dirty="0" smtClean="0"/>
            </a:br>
            <a:r>
              <a:rPr lang="en-US" sz="1600" dirty="0" smtClean="0"/>
              <a:t/>
            </a:r>
            <a:br>
              <a:rPr lang="en-US" sz="1600" dirty="0" smtClean="0"/>
            </a:br>
            <a:r>
              <a:rPr lang="en-US" sz="1600" dirty="0" smtClean="0"/>
              <a:t>Or just tell about important memories in their life</a:t>
            </a:r>
            <a:br>
              <a:rPr lang="en-US" sz="1600" dirty="0" smtClean="0"/>
            </a:br>
            <a:r>
              <a:rPr lang="en-US" sz="1600" dirty="0"/>
              <a:t/>
            </a:r>
            <a:br>
              <a:rPr lang="en-US" sz="1600" dirty="0"/>
            </a:br>
            <a:r>
              <a:rPr lang="en-US" sz="1600" dirty="0" smtClean="0"/>
              <a:t>You will be the facilitator to make the memories </a:t>
            </a:r>
            <a:br>
              <a:rPr lang="en-US" sz="1600" dirty="0" smtClean="0"/>
            </a:br>
            <a:r>
              <a:rPr lang="en-US" sz="1600" dirty="0" smtClean="0"/>
              <a:t>come back to life</a:t>
            </a:r>
            <a:br>
              <a:rPr lang="en-US" sz="1600" dirty="0" smtClean="0"/>
            </a:br>
            <a:r>
              <a:rPr lang="en-US" sz="1600" dirty="0" smtClean="0"/>
              <a:t/>
            </a:r>
            <a:br>
              <a:rPr lang="en-US" sz="1600" dirty="0" smtClean="0"/>
            </a:br>
            <a:r>
              <a:rPr lang="en-US" sz="1600" dirty="0" smtClean="0"/>
              <a:t>Give it a title!</a:t>
            </a:r>
            <a:br>
              <a:rPr lang="en-US" sz="1600" dirty="0" smtClean="0"/>
            </a:br>
            <a:r>
              <a:rPr lang="en-US" sz="1600" dirty="0"/>
              <a:t/>
            </a:r>
            <a:br>
              <a:rPr lang="en-US" sz="1600" dirty="0"/>
            </a:br>
            <a:endParaRPr lang="en" dirty="0"/>
          </a:p>
        </p:txBody>
      </p:sp>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2805">
            <a:off x="5334412" y="1179942"/>
            <a:ext cx="3589166" cy="2185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3" name="Shape 163"/>
          <p:cNvSpPr/>
          <p:nvPr/>
        </p:nvSpPr>
        <p:spPr>
          <a:xfrm>
            <a:off x="170005" y="297900"/>
            <a:ext cx="4462395" cy="4547700"/>
          </a:xfrm>
          <a:prstGeom prst="rect">
            <a:avLst/>
          </a:prstGeom>
          <a:solidFill>
            <a:srgbClr val="000000">
              <a:alpha val="76920"/>
            </a:srgbClr>
          </a:solidFill>
          <a:ln>
            <a:noFill/>
          </a:ln>
        </p:spPr>
        <p:txBody>
          <a:bodyPr lIns="91425" tIns="91425" rIns="91425" bIns="91425" anchor="ctr" anchorCtr="0">
            <a:noAutofit/>
          </a:bodyPr>
          <a:lstStyle/>
          <a:p>
            <a:pPr lvl="0">
              <a:spcBef>
                <a:spcPts val="0"/>
              </a:spcBef>
              <a:buNone/>
            </a:pPr>
            <a:endParaRPr/>
          </a:p>
        </p:txBody>
      </p:sp>
      <p:sp>
        <p:nvSpPr>
          <p:cNvPr id="164" name="Shape 164"/>
          <p:cNvSpPr txBox="1">
            <a:spLocks noGrp="1"/>
          </p:cNvSpPr>
          <p:nvPr>
            <p:ph type="body" idx="4294967295"/>
          </p:nvPr>
        </p:nvSpPr>
        <p:spPr>
          <a:xfrm>
            <a:off x="481300" y="529650"/>
            <a:ext cx="4151100" cy="4084200"/>
          </a:xfrm>
          <a:prstGeom prst="rect">
            <a:avLst/>
          </a:prstGeom>
        </p:spPr>
        <p:txBody>
          <a:bodyPr lIns="91425" tIns="91425" rIns="91425" bIns="91425" anchor="ctr" anchorCtr="0">
            <a:noAutofit/>
          </a:bodyPr>
          <a:lstStyle/>
          <a:p>
            <a:pPr lvl="0" rtl="0">
              <a:lnSpc>
                <a:spcPct val="100000"/>
              </a:lnSpc>
              <a:spcBef>
                <a:spcPts val="0"/>
              </a:spcBef>
              <a:spcAft>
                <a:spcPts val="1600"/>
              </a:spcAft>
              <a:buNone/>
            </a:pPr>
            <a:r>
              <a:rPr lang="en-US" sz="2800" b="1" dirty="0" smtClean="0">
                <a:solidFill>
                  <a:schemeClr val="accent5"/>
                </a:solidFill>
              </a:rPr>
              <a:t>Dear Friends and Family</a:t>
            </a:r>
            <a:endParaRPr lang="en" sz="2800" b="1" dirty="0">
              <a:solidFill>
                <a:schemeClr val="accent5"/>
              </a:solidFill>
            </a:endParaRPr>
          </a:p>
          <a:p>
            <a:pPr lvl="0" rtl="0">
              <a:lnSpc>
                <a:spcPct val="100000"/>
              </a:lnSpc>
              <a:spcBef>
                <a:spcPts val="0"/>
              </a:spcBef>
              <a:spcAft>
                <a:spcPts val="1600"/>
              </a:spcAft>
              <a:buNone/>
            </a:pPr>
            <a:r>
              <a:rPr lang="en-US" dirty="0" smtClean="0">
                <a:solidFill>
                  <a:schemeClr val="lt1"/>
                </a:solidFill>
              </a:rPr>
              <a:t>Created by Stanford Medical</a:t>
            </a:r>
          </a:p>
          <a:p>
            <a:pPr lvl="0" rtl="0">
              <a:lnSpc>
                <a:spcPct val="100000"/>
              </a:lnSpc>
              <a:spcBef>
                <a:spcPts val="0"/>
              </a:spcBef>
              <a:spcAft>
                <a:spcPts val="1600"/>
              </a:spcAft>
              <a:buNone/>
            </a:pPr>
            <a:r>
              <a:rPr lang="en-US" dirty="0" smtClean="0">
                <a:solidFill>
                  <a:schemeClr val="lt1"/>
                </a:solidFill>
              </a:rPr>
              <a:t>Completes the 7 vital tasks of a life review</a:t>
            </a:r>
          </a:p>
          <a:p>
            <a:pPr lvl="0" rtl="0">
              <a:lnSpc>
                <a:spcPct val="100000"/>
              </a:lnSpc>
              <a:spcBef>
                <a:spcPts val="0"/>
              </a:spcBef>
              <a:spcAft>
                <a:spcPts val="1600"/>
              </a:spcAft>
              <a:buNone/>
            </a:pPr>
            <a:r>
              <a:rPr lang="en-US" dirty="0" smtClean="0">
                <a:solidFill>
                  <a:schemeClr val="lt1"/>
                </a:solidFill>
              </a:rPr>
              <a:t>There is a template but patient can choose to write their own</a:t>
            </a:r>
          </a:p>
          <a:p>
            <a:pPr lvl="0" rtl="0">
              <a:lnSpc>
                <a:spcPct val="100000"/>
              </a:lnSpc>
              <a:spcBef>
                <a:spcPts val="0"/>
              </a:spcBef>
              <a:spcAft>
                <a:spcPts val="1600"/>
              </a:spcAft>
              <a:buNone/>
            </a:pPr>
            <a:endParaRPr lang="en" dirty="0">
              <a:solidFill>
                <a:schemeClr val="lt1"/>
              </a:solidFill>
            </a:endParaRPr>
          </a:p>
        </p:txBody>
      </p:sp>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045" y="1069948"/>
            <a:ext cx="3951498" cy="2633621"/>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70" name="Shape 170"/>
          <p:cNvSpPr txBox="1">
            <a:spLocks noGrp="1"/>
          </p:cNvSpPr>
          <p:nvPr>
            <p:ph type="body" idx="1"/>
          </p:nvPr>
        </p:nvSpPr>
        <p:spPr>
          <a:xfrm>
            <a:off x="4832750" y="980400"/>
            <a:ext cx="4033799" cy="3182699"/>
          </a:xfrm>
          <a:prstGeom prst="rect">
            <a:avLst/>
          </a:prstGeom>
        </p:spPr>
        <p:txBody>
          <a:bodyPr lIns="91425" tIns="91425" rIns="91425" bIns="91425" anchor="ctr" anchorCtr="0">
            <a:noAutofit/>
          </a:bodyPr>
          <a:lstStyle/>
          <a:p>
            <a:pPr lvl="0" rtl="0">
              <a:spcBef>
                <a:spcPts val="0"/>
              </a:spcBef>
              <a:spcAft>
                <a:spcPts val="1600"/>
              </a:spcAft>
              <a:buNone/>
            </a:pPr>
            <a:r>
              <a:rPr lang="en-US" sz="3000" b="1" dirty="0" smtClean="0">
                <a:solidFill>
                  <a:schemeClr val="dk1"/>
                </a:solidFill>
              </a:rPr>
              <a:t>Memories Photo Book</a:t>
            </a:r>
            <a:endParaRPr lang="en" sz="3000" b="1" dirty="0">
              <a:solidFill>
                <a:schemeClr val="dk1"/>
              </a:solidFill>
            </a:endParaRPr>
          </a:p>
          <a:p>
            <a:pPr lvl="0" rtl="0">
              <a:spcBef>
                <a:spcPts val="0"/>
              </a:spcBef>
              <a:buClr>
                <a:schemeClr val="dk2"/>
              </a:buClr>
              <a:buSzPct val="61111"/>
              <a:buFont typeface="Arial"/>
              <a:buNone/>
            </a:pPr>
            <a:r>
              <a:rPr lang="en-US" sz="1800" dirty="0" smtClean="0">
                <a:solidFill>
                  <a:srgbClr val="000000"/>
                </a:solidFill>
              </a:rPr>
              <a:t>Scrapbook of patient’s most cherished photos</a:t>
            </a:r>
          </a:p>
          <a:p>
            <a:pPr lvl="0" rtl="0">
              <a:spcBef>
                <a:spcPts val="0"/>
              </a:spcBef>
              <a:buClr>
                <a:schemeClr val="dk2"/>
              </a:buClr>
              <a:buSzPct val="61111"/>
              <a:buFont typeface="Arial"/>
              <a:buNone/>
            </a:pPr>
            <a:r>
              <a:rPr lang="en-US" sz="1800" dirty="0" smtClean="0">
                <a:solidFill>
                  <a:srgbClr val="000000"/>
                </a:solidFill>
              </a:rPr>
              <a:t>Themed or random</a:t>
            </a:r>
          </a:p>
          <a:p>
            <a:pPr lvl="0" rtl="0">
              <a:spcBef>
                <a:spcPts val="0"/>
              </a:spcBef>
              <a:buClr>
                <a:schemeClr val="dk2"/>
              </a:buClr>
              <a:buSzPct val="61111"/>
              <a:buFont typeface="Arial"/>
              <a:buNone/>
            </a:pPr>
            <a:r>
              <a:rPr lang="en-US" sz="1800" dirty="0" smtClean="0">
                <a:solidFill>
                  <a:srgbClr val="000000"/>
                </a:solidFill>
              </a:rPr>
              <a:t>You are the facilitator to make those pictures come back to life</a:t>
            </a:r>
          </a:p>
          <a:p>
            <a:pPr lvl="0" rtl="0">
              <a:spcBef>
                <a:spcPts val="0"/>
              </a:spcBef>
              <a:buClr>
                <a:schemeClr val="dk2"/>
              </a:buClr>
              <a:buSzPct val="61111"/>
              <a:buFont typeface="Arial"/>
              <a:buNone/>
            </a:pPr>
            <a:r>
              <a:rPr lang="en-US" sz="1800" dirty="0" smtClean="0">
                <a:solidFill>
                  <a:srgbClr val="000000"/>
                </a:solidFill>
              </a:rPr>
              <a:t>Give it a title!</a:t>
            </a:r>
          </a:p>
        </p:txBody>
      </p:sp>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20" y="980400"/>
            <a:ext cx="3297295" cy="3297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83098" y="712150"/>
            <a:ext cx="8622299" cy="3835499"/>
          </a:xfrm>
          <a:prstGeom prst="rect">
            <a:avLst/>
          </a:prstGeom>
        </p:spPr>
        <p:txBody>
          <a:bodyPr lIns="91425" tIns="91425" rIns="91425" bIns="91425" anchor="t" anchorCtr="0">
            <a:noAutofit/>
          </a:bodyPr>
          <a:lstStyle/>
          <a:p>
            <a:pPr lvl="0" rtl="0">
              <a:spcBef>
                <a:spcPts val="0"/>
              </a:spcBef>
              <a:spcAft>
                <a:spcPts val="1000"/>
              </a:spcAft>
              <a:buNone/>
            </a:pPr>
            <a:r>
              <a:rPr lang="en-US" dirty="0" smtClean="0">
                <a:solidFill>
                  <a:schemeClr val="accent5"/>
                </a:solidFill>
              </a:rPr>
              <a:t>Cultural </a:t>
            </a:r>
            <a:r>
              <a:rPr lang="en-US" dirty="0" smtClean="0"/>
              <a:t>Differences</a:t>
            </a:r>
            <a:endParaRPr lang="en" dirty="0"/>
          </a:p>
          <a:p>
            <a:pPr lvl="0" rtl="0">
              <a:spcBef>
                <a:spcPts val="0"/>
              </a:spcBef>
              <a:spcAft>
                <a:spcPts val="1000"/>
              </a:spcAft>
              <a:buNone/>
            </a:pPr>
            <a:r>
              <a:rPr lang="en-US" sz="2400" b="0" dirty="0" smtClean="0"/>
              <a:t>Not all patients will be willing to talk about the same things</a:t>
            </a:r>
            <a:br>
              <a:rPr lang="en-US" sz="2400" b="0" dirty="0" smtClean="0"/>
            </a:br>
            <a:r>
              <a:rPr lang="en-US" sz="2400" b="0" dirty="0"/>
              <a:t/>
            </a:r>
            <a:br>
              <a:rPr lang="en-US" sz="2400" b="0" dirty="0"/>
            </a:br>
            <a:r>
              <a:rPr lang="en-US" sz="2400" b="0" dirty="0" smtClean="0"/>
              <a:t>Let them lead the way</a:t>
            </a:r>
            <a:r>
              <a:rPr lang="mr-IN" sz="2400" b="0" dirty="0" smtClean="0"/>
              <a:t>…</a:t>
            </a:r>
            <a:r>
              <a:rPr lang="en-US" sz="2400" b="0" dirty="0" smtClean="0"/>
              <a:t/>
            </a:r>
            <a:br>
              <a:rPr lang="en-US" sz="2400" b="0" dirty="0" smtClean="0"/>
            </a:br>
            <a:r>
              <a:rPr lang="en-US" sz="2400" b="0" dirty="0" smtClean="0"/>
              <a:t/>
            </a:r>
            <a:br>
              <a:rPr lang="en-US" sz="2400" b="0" dirty="0" smtClean="0"/>
            </a:br>
            <a:r>
              <a:rPr lang="en-US" sz="2400" b="0" dirty="0" smtClean="0"/>
              <a:t/>
            </a:r>
            <a:br>
              <a:rPr lang="en-US" sz="2400" b="0" dirty="0" smtClean="0"/>
            </a:br>
            <a:r>
              <a:rPr lang="en-US" sz="2400" b="0" dirty="0" smtClean="0"/>
              <a:t/>
            </a:r>
            <a:br>
              <a:rPr lang="en-US" sz="2400" b="0" dirty="0" smtClean="0"/>
            </a:br>
            <a:r>
              <a:rPr lang="en-US" sz="2400" b="0" dirty="0" smtClean="0"/>
              <a:t/>
            </a:r>
            <a:br>
              <a:rPr lang="en-US" sz="2400" b="0" dirty="0" smtClean="0"/>
            </a:br>
            <a:endParaRPr lang="en" sz="2400" b="0" dirty="0"/>
          </a:p>
        </p:txBody>
      </p:sp>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237" y="2771261"/>
            <a:ext cx="5092961" cy="2272244"/>
          </a:xfrm>
          <a:prstGeom prst="rect">
            <a:avLst/>
          </a:prstGeom>
          <a:ln>
            <a:noFill/>
          </a:ln>
          <a:effectLst>
            <a:softEdge rad="112500"/>
          </a:effectLst>
        </p:spPr>
      </p:pic>
    </p:spTree>
    <p:extLst>
      <p:ext uri="{BB962C8B-B14F-4D97-AF65-F5344CB8AC3E}">
        <p14:creationId xmlns:p14="http://schemas.microsoft.com/office/powerpoint/2010/main" val="831317731"/>
      </p:ext>
    </p:extLst>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1492</Words>
  <Application>Microsoft Office PowerPoint</Application>
  <PresentationFormat>On-screen Show (16:9)</PresentationFormat>
  <Paragraphs>101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Raleway</vt:lpstr>
      <vt:lpstr>Mangal</vt:lpstr>
      <vt:lpstr>Lato</vt:lpstr>
      <vt:lpstr>Apple Casual</vt:lpstr>
      <vt:lpstr>swiss-2</vt:lpstr>
      <vt:lpstr>Life Legacy Project</vt:lpstr>
      <vt:lpstr>Life Legacy Introduction Why it was created  What it involves  Benefits  Your role </vt:lpstr>
      <vt:lpstr>Appropriate Patients</vt:lpstr>
      <vt:lpstr>PowerPoint Presentation</vt:lpstr>
      <vt:lpstr>PowerPoint Presentation</vt:lpstr>
      <vt:lpstr>All About Me  Patient will answer questions  Or just tell about important memories in their life  You will be the facilitator to make the memories  come back to life  Give it a title!  </vt:lpstr>
      <vt:lpstr>PowerPoint Presentation</vt:lpstr>
      <vt:lpstr>PowerPoint Presentation</vt:lpstr>
      <vt:lpstr>Cultural Differences Not all patients will be willing to talk about the same things  Let them lead the way…     </vt:lpstr>
      <vt:lpstr>PowerPoint Presentation</vt:lpstr>
      <vt:lpstr>Finalizing the Projects Edit..Edit…Edit  Templates  All About Me/Memories Photo Book  Dear Friends and Family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Legacy</dc:title>
  <cp:lastModifiedBy>HOS</cp:lastModifiedBy>
  <cp:revision>31</cp:revision>
  <dcterms:modified xsi:type="dcterms:W3CDTF">2017-02-22T17:28:40Z</dcterms:modified>
</cp:coreProperties>
</file>